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6" r:id="rId7"/>
    <p:sldId id="261" r:id="rId8"/>
    <p:sldId id="267" r:id="rId9"/>
    <p:sldId id="263" r:id="rId10"/>
    <p:sldId id="268" r:id="rId11"/>
    <p:sldId id="259" r:id="rId12"/>
    <p:sldId id="269" r:id="rId13"/>
    <p:sldId id="279" r:id="rId14"/>
    <p:sldId id="264" r:id="rId15"/>
    <p:sldId id="271" r:id="rId16"/>
    <p:sldId id="275" r:id="rId17"/>
    <p:sldId id="272" r:id="rId18"/>
    <p:sldId id="278" r:id="rId19"/>
    <p:sldId id="274" r:id="rId20"/>
    <p:sldId id="273"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9" d="100"/>
          <a:sy n="59" d="100"/>
        </p:scale>
        <p:origin x="3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sEZOHy9lai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ng.com/videos/search?q=hans+locks+anna&amp;&amp;view=detail&amp;mid=E7018701A79B464D4631E7018701A79B464D4631&amp;rvsmid=058FCD4A583B27FD6C4C058FCD4A583B27FD6C4C&amp;FORM=VDQVA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791" y="146125"/>
            <a:ext cx="9571822" cy="1435249"/>
          </a:xfrm>
        </p:spPr>
        <p:txBody>
          <a:bodyPr/>
          <a:lstStyle/>
          <a:p>
            <a:pPr algn="ctr"/>
            <a:r>
              <a:rPr lang="en-US" sz="4800" dirty="0" smtClean="0"/>
              <a:t>Metaphors vs. Symbols</a:t>
            </a:r>
            <a:endParaRPr lang="en-US" sz="4800" dirty="0"/>
          </a:p>
        </p:txBody>
      </p:sp>
      <p:sp>
        <p:nvSpPr>
          <p:cNvPr id="3" name="Subtitle 2"/>
          <p:cNvSpPr>
            <a:spLocks noGrp="1"/>
          </p:cNvSpPr>
          <p:nvPr>
            <p:ph type="subTitle" idx="1"/>
          </p:nvPr>
        </p:nvSpPr>
        <p:spPr>
          <a:xfrm>
            <a:off x="559398" y="1764254"/>
            <a:ext cx="11456894" cy="4507454"/>
          </a:xfrm>
        </p:spPr>
        <p:txBody>
          <a:bodyPr/>
          <a:lstStyle/>
          <a:p>
            <a:r>
              <a:rPr lang="en-US" u="sng" dirty="0" smtClean="0">
                <a:solidFill>
                  <a:schemeClr val="tx1"/>
                </a:solidFill>
              </a:rPr>
              <a:t> Metaphor</a:t>
            </a:r>
            <a:r>
              <a:rPr lang="en-US" dirty="0" smtClean="0">
                <a:solidFill>
                  <a:schemeClr val="tx1"/>
                </a:solidFill>
              </a:rPr>
              <a:t>										</a:t>
            </a:r>
            <a:r>
              <a:rPr lang="en-US" u="sng" dirty="0" smtClean="0">
                <a:solidFill>
                  <a:schemeClr val="tx1"/>
                </a:solidFill>
              </a:rPr>
              <a:t>Symbol</a:t>
            </a:r>
          </a:p>
          <a:p>
            <a:endParaRPr lang="en-US" u="sng" dirty="0">
              <a:solidFill>
                <a:schemeClr val="tx1"/>
              </a:solidFill>
            </a:endParaRPr>
          </a:p>
          <a:p>
            <a:r>
              <a:rPr lang="en-US" dirty="0" smtClean="0">
                <a:solidFill>
                  <a:schemeClr val="tx1"/>
                </a:solidFill>
              </a:rPr>
              <a:t>Can </a:t>
            </a:r>
            <a:r>
              <a:rPr lang="en-US" u="sng" dirty="0" smtClean="0">
                <a:solidFill>
                  <a:schemeClr val="tx1"/>
                </a:solidFill>
              </a:rPr>
              <a:t>never</a:t>
            </a:r>
            <a:r>
              <a:rPr lang="en-US" dirty="0" smtClean="0">
                <a:solidFill>
                  <a:schemeClr val="tx1"/>
                </a:solidFill>
              </a:rPr>
              <a:t> be taken literally				functions literally and figuratively</a:t>
            </a:r>
          </a:p>
          <a:p>
            <a:r>
              <a:rPr lang="en-US" dirty="0" smtClean="0">
                <a:solidFill>
                  <a:schemeClr val="tx1"/>
                </a:solidFill>
              </a:rPr>
              <a:t>Compares 2 unlike things					Represents 2 things</a:t>
            </a:r>
            <a:r>
              <a:rPr lang="en-US" dirty="0">
                <a:solidFill>
                  <a:schemeClr val="tx1"/>
                </a:solidFill>
              </a:rPr>
              <a:t> </a:t>
            </a:r>
            <a:r>
              <a:rPr lang="en-US" dirty="0" smtClean="0">
                <a:solidFill>
                  <a:schemeClr val="tx1"/>
                </a:solidFill>
              </a:rPr>
              <a:t>(or more)</a:t>
            </a:r>
          </a:p>
          <a:p>
            <a:r>
              <a:rPr lang="en-US" dirty="0" smtClean="0">
                <a:solidFill>
                  <a:schemeClr val="tx1"/>
                </a:solidFill>
              </a:rPr>
              <a:t>Lower ambiguity								higher ambiguity (Open-minded!!!)</a:t>
            </a:r>
          </a:p>
          <a:p>
            <a:r>
              <a:rPr lang="en-US" dirty="0" smtClean="0">
                <a:solidFill>
                  <a:schemeClr val="tx1"/>
                </a:solidFill>
              </a:rPr>
              <a:t>Precise										imprecise</a:t>
            </a:r>
          </a:p>
          <a:p>
            <a:r>
              <a:rPr lang="en-US" dirty="0" smtClean="0">
                <a:solidFill>
                  <a:schemeClr val="tx1"/>
                </a:solidFill>
              </a:rPr>
              <a:t>Are always nouns							can be nouns and verbs (actions)</a:t>
            </a:r>
          </a:p>
          <a:p>
            <a:r>
              <a:rPr lang="en-US" dirty="0" smtClean="0">
                <a:solidFill>
                  <a:schemeClr val="tx1"/>
                </a:solidFill>
              </a:rPr>
              <a:t>							</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47167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96" y="356261"/>
            <a:ext cx="10127136" cy="1163782"/>
          </a:xfrm>
        </p:spPr>
        <p:txBody>
          <a:bodyPr/>
          <a:lstStyle/>
          <a:p>
            <a:pPr algn="ctr"/>
            <a:r>
              <a:rPr lang="en-US" dirty="0" smtClean="0"/>
              <a:t>Practice with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sz="2800" dirty="0" smtClean="0">
              <a:solidFill>
                <a:schemeClr val="tx1"/>
              </a:solidFill>
            </a:endParaRPr>
          </a:p>
          <a:p>
            <a:pPr algn="ctr"/>
            <a:endParaRPr lang="en-US" i="1" u="sng" dirty="0" smtClean="0">
              <a:solidFill>
                <a:schemeClr val="tx1"/>
              </a:solidFill>
            </a:endParaRPr>
          </a:p>
          <a:p>
            <a:pPr algn="ctr"/>
            <a:endParaRPr lang="en-US" i="1" u="sng" dirty="0">
              <a:solidFill>
                <a:schemeClr val="tx1"/>
              </a:solidFill>
            </a:endParaRPr>
          </a:p>
          <a:p>
            <a:pPr algn="ctr"/>
            <a:endParaRPr lang="en-US" i="1" u="sng" dirty="0" smtClean="0">
              <a:solidFill>
                <a:schemeClr val="tx1"/>
              </a:solidFill>
            </a:endParaRPr>
          </a:p>
          <a:p>
            <a:pPr algn="ctr"/>
            <a:r>
              <a:rPr lang="en-US" sz="3600" i="1" u="sng" dirty="0" smtClean="0">
                <a:solidFill>
                  <a:schemeClr val="tx1"/>
                </a:solidFill>
              </a:rPr>
              <a:t>Rule #3:</a:t>
            </a:r>
            <a:r>
              <a:rPr lang="en-US" sz="3600" dirty="0" smtClean="0">
                <a:solidFill>
                  <a:schemeClr val="tx1"/>
                </a:solidFill>
              </a:rPr>
              <a:t> sometimes, a symbol generally agreed upon by one culture is seen by another very differently.</a:t>
            </a:r>
            <a:endParaRPr lang="en-US" sz="3600" i="1" dirty="0">
              <a:solidFill>
                <a:schemeClr val="tx1"/>
              </a:solidFill>
            </a:endParaRPr>
          </a:p>
        </p:txBody>
      </p:sp>
    </p:spTree>
    <p:extLst>
      <p:ext uri="{BB962C8B-B14F-4D97-AF65-F5344CB8AC3E}">
        <p14:creationId xmlns:p14="http://schemas.microsoft.com/office/powerpoint/2010/main" val="324554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#4</a:t>
            </a:r>
            <a:endParaRPr lang="en-US" dirty="0"/>
          </a:p>
        </p:txBody>
      </p:sp>
      <p:sp>
        <p:nvSpPr>
          <p:cNvPr id="3" name="Subtitle 2"/>
          <p:cNvSpPr>
            <a:spLocks noGrp="1"/>
          </p:cNvSpPr>
          <p:nvPr>
            <p:ph type="subTitle" idx="1"/>
          </p:nvPr>
        </p:nvSpPr>
        <p:spPr>
          <a:xfrm>
            <a:off x="355003" y="1520043"/>
            <a:ext cx="10874166" cy="4665604"/>
          </a:xfrm>
        </p:spPr>
        <p:txBody>
          <a:bodyPr/>
          <a:lstStyle/>
          <a:p>
            <a:endParaRPr lang="en-US" i="1" dirty="0" smtClean="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4" y="1515747"/>
            <a:ext cx="6511869" cy="46741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340" y="1515746"/>
            <a:ext cx="6196965" cy="4669901"/>
          </a:xfrm>
          <a:prstGeom prst="rect">
            <a:avLst/>
          </a:prstGeom>
        </p:spPr>
      </p:pic>
    </p:spTree>
    <p:extLst>
      <p:ext uri="{BB962C8B-B14F-4D97-AF65-F5344CB8AC3E}">
        <p14:creationId xmlns:p14="http://schemas.microsoft.com/office/powerpoint/2010/main" val="83521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Common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a:p>
            <a:endParaRPr lang="en-US" i="1" dirty="0">
              <a:solidFill>
                <a:schemeClr val="tx1"/>
              </a:solidFill>
            </a:endParaRPr>
          </a:p>
          <a:p>
            <a:endParaRPr lang="en-US" i="1" dirty="0" smtClean="0">
              <a:solidFill>
                <a:schemeClr val="tx1"/>
              </a:solidFill>
            </a:endParaRPr>
          </a:p>
          <a:p>
            <a:endParaRPr lang="en-US" i="1" dirty="0" smtClean="0">
              <a:solidFill>
                <a:schemeClr val="tx1"/>
              </a:solidFill>
            </a:endParaRPr>
          </a:p>
          <a:p>
            <a:endParaRPr lang="en-US" i="1" dirty="0">
              <a:solidFill>
                <a:schemeClr val="tx1"/>
              </a:solidFill>
            </a:endParaRPr>
          </a:p>
          <a:p>
            <a:pPr algn="ctr"/>
            <a:r>
              <a:rPr lang="en-US" sz="3600" i="1" dirty="0" smtClean="0">
                <a:solidFill>
                  <a:schemeClr val="tx1"/>
                </a:solidFill>
              </a:rPr>
              <a:t>Keep this handy list for future reference!</a:t>
            </a:r>
          </a:p>
        </p:txBody>
      </p:sp>
    </p:spTree>
    <p:extLst>
      <p:ext uri="{BB962C8B-B14F-4D97-AF65-F5344CB8AC3E}">
        <p14:creationId xmlns:p14="http://schemas.microsoft.com/office/powerpoint/2010/main" val="338436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#5</a:t>
            </a:r>
            <a:endParaRPr lang="en-US" dirty="0"/>
          </a:p>
        </p:txBody>
      </p:sp>
      <p:sp>
        <p:nvSpPr>
          <p:cNvPr id="3" name="Subtitle 2"/>
          <p:cNvSpPr>
            <a:spLocks noGrp="1"/>
          </p:cNvSpPr>
          <p:nvPr>
            <p:ph type="subTitle" idx="1"/>
          </p:nvPr>
        </p:nvSpPr>
        <p:spPr>
          <a:xfrm>
            <a:off x="695755" y="1520043"/>
            <a:ext cx="10533413" cy="4665604"/>
          </a:xfrm>
        </p:spPr>
        <p:txBody>
          <a:bodyPr>
            <a:normAutofit fontScale="92500" lnSpcReduction="20000"/>
          </a:bodyPr>
          <a:lstStyle/>
          <a:p>
            <a:endParaRPr lang="en-US" sz="3600" i="1" dirty="0">
              <a:solidFill>
                <a:schemeClr val="tx1"/>
              </a:solidFill>
            </a:endParaRPr>
          </a:p>
          <a:p>
            <a:endParaRPr lang="en-US" sz="3600" i="1" dirty="0" smtClean="0">
              <a:solidFill>
                <a:schemeClr val="tx1"/>
              </a:solidFill>
            </a:endParaRPr>
          </a:p>
          <a:p>
            <a:endParaRPr lang="en-US" sz="3600" i="1" dirty="0">
              <a:solidFill>
                <a:schemeClr val="tx1"/>
              </a:solidFill>
            </a:endParaRPr>
          </a:p>
          <a:p>
            <a:pPr algn="ctr"/>
            <a:r>
              <a:rPr lang="en-US" sz="3600" dirty="0" smtClean="0">
                <a:solidFill>
                  <a:schemeClr val="tx1"/>
                </a:solidFill>
              </a:rPr>
              <a:t>Let’s take a look at a scene from a well-known Disney movie and see how it functions symbolically…</a:t>
            </a:r>
          </a:p>
          <a:p>
            <a:pPr algn="ctr"/>
            <a:endParaRPr lang="en-US" sz="3600" dirty="0">
              <a:solidFill>
                <a:schemeClr val="tx1"/>
              </a:solidFill>
            </a:endParaRPr>
          </a:p>
          <a:p>
            <a:pPr algn="ctr"/>
            <a:r>
              <a:rPr lang="en-US" sz="3600" i="1" dirty="0">
                <a:solidFill>
                  <a:schemeClr val="tx1"/>
                </a:solidFill>
                <a:hlinkClick r:id="rId2"/>
              </a:rPr>
              <a:t>https://</a:t>
            </a:r>
            <a:r>
              <a:rPr lang="en-US" sz="3600" i="1" dirty="0" smtClean="0">
                <a:solidFill>
                  <a:schemeClr val="tx1"/>
                </a:solidFill>
                <a:hlinkClick r:id="rId2"/>
              </a:rPr>
              <a:t>www.youtube.com/watch?v=sEZOHy9laig</a:t>
            </a:r>
            <a:r>
              <a:rPr lang="en-US" sz="3600" i="1" dirty="0" smtClean="0">
                <a:solidFill>
                  <a:schemeClr val="tx1"/>
                </a:solidFill>
              </a:rPr>
              <a:t> </a:t>
            </a:r>
            <a:endParaRPr lang="en-US" sz="3600" i="1" dirty="0">
              <a:solidFill>
                <a:schemeClr val="tx1"/>
              </a:solidFill>
            </a:endParaRPr>
          </a:p>
          <a:p>
            <a:pPr algn="ctr"/>
            <a:endParaRPr lang="en-US" sz="3600" dirty="0" smtClean="0">
              <a:solidFill>
                <a:schemeClr val="tx1"/>
              </a:solidFill>
            </a:endParaRPr>
          </a:p>
        </p:txBody>
      </p:sp>
    </p:spTree>
    <p:extLst>
      <p:ext uri="{BB962C8B-B14F-4D97-AF65-F5344CB8AC3E}">
        <p14:creationId xmlns:p14="http://schemas.microsoft.com/office/powerpoint/2010/main" val="359636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#6</a:t>
            </a:r>
            <a:endParaRPr lang="en-US" dirty="0"/>
          </a:p>
        </p:txBody>
      </p:sp>
      <p:sp>
        <p:nvSpPr>
          <p:cNvPr id="3" name="Subtitle 2"/>
          <p:cNvSpPr>
            <a:spLocks noGrp="1"/>
          </p:cNvSpPr>
          <p:nvPr>
            <p:ph type="subTitle" idx="1"/>
          </p:nvPr>
        </p:nvSpPr>
        <p:spPr>
          <a:xfrm>
            <a:off x="695755" y="1520043"/>
            <a:ext cx="10533413" cy="4665604"/>
          </a:xfrm>
        </p:spPr>
        <p:txBody>
          <a:bodyPr>
            <a:normAutofit/>
          </a:bodyPr>
          <a:lstStyle/>
          <a:p>
            <a:endParaRPr lang="en-US" sz="3600" i="1" dirty="0" smtClean="0">
              <a:solidFill>
                <a:schemeClr val="tx1"/>
              </a:solidFill>
            </a:endParaRPr>
          </a:p>
          <a:p>
            <a:endParaRPr lang="en-US" sz="3600" i="1" dirty="0">
              <a:solidFill>
                <a:schemeClr val="tx1"/>
              </a:solidFill>
            </a:endParaRPr>
          </a:p>
          <a:p>
            <a:pPr algn="ctr"/>
            <a:r>
              <a:rPr lang="en-US" sz="3600" dirty="0" smtClean="0">
                <a:solidFill>
                  <a:schemeClr val="tx1"/>
                </a:solidFill>
              </a:rPr>
              <a:t>Let’s take a closer look at the most prominent symbol from the movie </a:t>
            </a:r>
            <a:r>
              <a:rPr lang="en-US" sz="3600" i="1" dirty="0" smtClean="0">
                <a:solidFill>
                  <a:schemeClr val="tx1"/>
                </a:solidFill>
              </a:rPr>
              <a:t>Frozen</a:t>
            </a:r>
            <a:r>
              <a:rPr lang="en-US" sz="3600" dirty="0" smtClean="0">
                <a:solidFill>
                  <a:schemeClr val="tx1"/>
                </a:solidFill>
              </a:rPr>
              <a:t>…</a:t>
            </a:r>
          </a:p>
        </p:txBody>
      </p:sp>
    </p:spTree>
    <p:extLst>
      <p:ext uri="{BB962C8B-B14F-4D97-AF65-F5344CB8AC3E}">
        <p14:creationId xmlns:p14="http://schemas.microsoft.com/office/powerpoint/2010/main" val="2038470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1420010"/>
            <a:ext cx="9117855" cy="5163670"/>
          </a:xfrm>
          <a:prstGeom prst="rect">
            <a:avLst/>
          </a:prstGeom>
        </p:spPr>
      </p:pic>
    </p:spTree>
    <p:extLst>
      <p:ext uri="{BB962C8B-B14F-4D97-AF65-F5344CB8AC3E}">
        <p14:creationId xmlns:p14="http://schemas.microsoft.com/office/powerpoint/2010/main" val="2760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91" y="1800224"/>
            <a:ext cx="10502177" cy="4676751"/>
          </a:xfrm>
          <a:prstGeom prst="rect">
            <a:avLst/>
          </a:prstGeom>
        </p:spPr>
      </p:pic>
    </p:spTree>
    <p:extLst>
      <p:ext uri="{BB962C8B-B14F-4D97-AF65-F5344CB8AC3E}">
        <p14:creationId xmlns:p14="http://schemas.microsoft.com/office/powerpoint/2010/main" val="395316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76" y="1520043"/>
            <a:ext cx="11362707" cy="5031386"/>
          </a:xfrm>
          <a:prstGeom prst="rect">
            <a:avLst/>
          </a:prstGeom>
        </p:spPr>
      </p:pic>
    </p:spTree>
    <p:extLst>
      <p:ext uri="{BB962C8B-B14F-4D97-AF65-F5344CB8AC3E}">
        <p14:creationId xmlns:p14="http://schemas.microsoft.com/office/powerpoint/2010/main" val="79995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844454"/>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779" y="1200715"/>
            <a:ext cx="7811590" cy="5553850"/>
          </a:xfrm>
          <a:prstGeom prst="rect">
            <a:avLst/>
          </a:prstGeom>
        </p:spPr>
      </p:pic>
    </p:spTree>
    <p:extLst>
      <p:ext uri="{BB962C8B-B14F-4D97-AF65-F5344CB8AC3E}">
        <p14:creationId xmlns:p14="http://schemas.microsoft.com/office/powerpoint/2010/main" val="101612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a:solidFill>
                <a:schemeClr val="tx1"/>
              </a:solidFill>
              <a:hlinkClick r:id="rId2"/>
            </a:endParaRPr>
          </a:p>
          <a:p>
            <a:endParaRPr lang="en-US" sz="2400" i="1" dirty="0" smtClean="0">
              <a:solidFill>
                <a:schemeClr val="tx1"/>
              </a:solidFill>
              <a:hlinkClick r:id="rId2"/>
            </a:endParaRPr>
          </a:p>
          <a:p>
            <a:r>
              <a:rPr lang="en-US" sz="2400" i="1" dirty="0" smtClean="0">
                <a:solidFill>
                  <a:schemeClr val="tx1"/>
                </a:solidFill>
                <a:hlinkClick r:id="rId2"/>
              </a:rPr>
              <a:t>https</a:t>
            </a:r>
            <a:r>
              <a:rPr lang="en-US" sz="2400" i="1" dirty="0">
                <a:solidFill>
                  <a:schemeClr val="tx1"/>
                </a:solidFill>
                <a:hlinkClick r:id="rId2"/>
              </a:rPr>
              <a:t>://www.bing.com/videos/search?q=hans+locks+anna&amp;&amp;</a:t>
            </a:r>
            <a:r>
              <a:rPr lang="en-US" sz="2400" i="1" dirty="0" smtClean="0">
                <a:solidFill>
                  <a:schemeClr val="tx1"/>
                </a:solidFill>
                <a:hlinkClick r:id="rId2"/>
              </a:rPr>
              <a:t>view=detail&amp;mid=E7018701A79B464D4631E7018701A79B464D4631&amp;rvsmid=058FCD4A583B27FD6C4C058FCD4A583B27FD6C4C&amp;FORM=VDQVAP</a:t>
            </a:r>
            <a:endParaRPr lang="en-US" sz="2400" i="1" dirty="0" smtClean="0">
              <a:solidFill>
                <a:schemeClr val="tx1"/>
              </a:solidFill>
            </a:endParaRPr>
          </a:p>
          <a:p>
            <a:endParaRPr lang="en-US" i="1" dirty="0">
              <a:solidFill>
                <a:schemeClr val="tx1"/>
              </a:solidFill>
            </a:endParaRPr>
          </a:p>
          <a:p>
            <a:r>
              <a:rPr lang="en-US" sz="2400" i="1" dirty="0" smtClean="0">
                <a:solidFill>
                  <a:schemeClr val="tx1"/>
                </a:solidFill>
              </a:rPr>
              <a:t>Can one object (a door, for example) be used in the same work as a metaphor </a:t>
            </a:r>
            <a:r>
              <a:rPr lang="en-US" sz="2400" u="sng" dirty="0" smtClean="0">
                <a:solidFill>
                  <a:schemeClr val="tx1"/>
                </a:solidFill>
              </a:rPr>
              <a:t>and</a:t>
            </a:r>
            <a:r>
              <a:rPr lang="en-US" sz="2400" dirty="0" smtClean="0">
                <a:solidFill>
                  <a:schemeClr val="tx1"/>
                </a:solidFill>
              </a:rPr>
              <a:t> as a symbol?</a:t>
            </a:r>
            <a:endParaRPr lang="en-US" sz="2400" i="1" dirty="0" smtClean="0">
              <a:solidFill>
                <a:schemeClr val="tx1"/>
              </a:solidFill>
            </a:endParaRPr>
          </a:p>
          <a:p>
            <a:endParaRPr lang="en-US" i="1" dirty="0" smtClean="0">
              <a:solidFill>
                <a:schemeClr val="tx1"/>
              </a:solidFill>
            </a:endParaRPr>
          </a:p>
          <a:p>
            <a:endParaRPr lang="en-US" i="1" dirty="0" smtClean="0">
              <a:solidFill>
                <a:schemeClr val="tx1"/>
              </a:solidFill>
            </a:endParaRPr>
          </a:p>
        </p:txBody>
      </p:sp>
    </p:spTree>
    <p:extLst>
      <p:ext uri="{BB962C8B-B14F-4D97-AF65-F5344CB8AC3E}">
        <p14:creationId xmlns:p14="http://schemas.microsoft.com/office/powerpoint/2010/main" val="132465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How do I know?</a:t>
            </a:r>
            <a:endParaRPr lang="en-US" dirty="0"/>
          </a:p>
        </p:txBody>
      </p:sp>
      <p:sp>
        <p:nvSpPr>
          <p:cNvPr id="3" name="Subtitle 2"/>
          <p:cNvSpPr>
            <a:spLocks noGrp="1"/>
          </p:cNvSpPr>
          <p:nvPr>
            <p:ph type="subTitle" idx="1"/>
          </p:nvPr>
        </p:nvSpPr>
        <p:spPr>
          <a:xfrm>
            <a:off x="695755" y="1520043"/>
            <a:ext cx="10533413" cy="4665604"/>
          </a:xfrm>
        </p:spPr>
        <p:txBody>
          <a:bodyPr/>
          <a:lstStyle/>
          <a:p>
            <a:r>
              <a:rPr lang="en-US" sz="2800" i="1" dirty="0" smtClean="0">
                <a:solidFill>
                  <a:schemeClr val="tx1"/>
                </a:solidFill>
              </a:rPr>
              <a:t>Metaphor:</a:t>
            </a:r>
            <a:endParaRPr lang="en-US" sz="2800" i="1" dirty="0">
              <a:solidFill>
                <a:schemeClr val="tx1"/>
              </a:solidFill>
            </a:endParaRPr>
          </a:p>
          <a:p>
            <a:pPr marL="457200" indent="-457200">
              <a:buAutoNum type="arabicPeriod"/>
            </a:pPr>
            <a:r>
              <a:rPr lang="en-US" sz="2800" dirty="0" smtClean="0">
                <a:solidFill>
                  <a:schemeClr val="tx1"/>
                </a:solidFill>
              </a:rPr>
              <a:t>Does it ever </a:t>
            </a:r>
            <a:r>
              <a:rPr lang="en-US" sz="2800" dirty="0" smtClean="0">
                <a:solidFill>
                  <a:srgbClr val="FFFF00"/>
                </a:solidFill>
              </a:rPr>
              <a:t>literally</a:t>
            </a:r>
            <a:r>
              <a:rPr lang="en-US" sz="2800" dirty="0" smtClean="0">
                <a:solidFill>
                  <a:schemeClr val="tx1"/>
                </a:solidFill>
              </a:rPr>
              <a:t> rain cats and dogs?  No!</a:t>
            </a:r>
          </a:p>
          <a:p>
            <a:pPr marL="457200" indent="-457200">
              <a:buAutoNum type="arabicPeriod"/>
            </a:pPr>
            <a:r>
              <a:rPr lang="en-US" sz="2800" dirty="0" smtClean="0">
                <a:solidFill>
                  <a:schemeClr val="tx1"/>
                </a:solidFill>
              </a:rPr>
              <a:t>Is a human being </a:t>
            </a:r>
            <a:r>
              <a:rPr lang="en-US" sz="2800" dirty="0" smtClean="0">
                <a:solidFill>
                  <a:srgbClr val="FFFF00"/>
                </a:solidFill>
              </a:rPr>
              <a:t>literally</a:t>
            </a:r>
            <a:r>
              <a:rPr lang="en-US" sz="2800" dirty="0" smtClean="0">
                <a:solidFill>
                  <a:schemeClr val="tx1"/>
                </a:solidFill>
              </a:rPr>
              <a:t> a pig?  No!</a:t>
            </a:r>
          </a:p>
          <a:p>
            <a:pPr marL="457200" indent="-457200">
              <a:buAutoNum type="arabicPeriod"/>
            </a:pPr>
            <a:r>
              <a:rPr lang="en-US" sz="2800" dirty="0" smtClean="0">
                <a:solidFill>
                  <a:schemeClr val="tx1"/>
                </a:solidFill>
              </a:rPr>
              <a:t>Is fame </a:t>
            </a:r>
            <a:r>
              <a:rPr lang="en-US" sz="2800" dirty="0" smtClean="0">
                <a:solidFill>
                  <a:srgbClr val="FFFF00"/>
                </a:solidFill>
              </a:rPr>
              <a:t>literally</a:t>
            </a:r>
            <a:r>
              <a:rPr lang="en-US" sz="2800" dirty="0" smtClean="0">
                <a:solidFill>
                  <a:schemeClr val="tx1"/>
                </a:solidFill>
              </a:rPr>
              <a:t> a bee?  No!</a:t>
            </a:r>
          </a:p>
          <a:p>
            <a:endParaRPr lang="en-US" sz="2400" i="1" dirty="0" smtClean="0">
              <a:solidFill>
                <a:schemeClr val="tx1"/>
              </a:solidFill>
            </a:endParaRPr>
          </a:p>
          <a:p>
            <a:r>
              <a:rPr lang="en-US" sz="2400" dirty="0" smtClean="0">
                <a:solidFill>
                  <a:schemeClr val="tx1"/>
                </a:solidFill>
              </a:rPr>
              <a:t>Symbolism in the road not taken:</a:t>
            </a:r>
          </a:p>
          <a:p>
            <a:endParaRPr lang="en-US" i="1" dirty="0" smtClean="0">
              <a:solidFill>
                <a:schemeClr val="tx1"/>
              </a:solidFill>
            </a:endParaRPr>
          </a:p>
          <a:p>
            <a:pPr marL="457200" indent="-457200">
              <a:buAutoNum type="arabicPeriod"/>
            </a:pPr>
            <a:r>
              <a:rPr lang="en-US" dirty="0" smtClean="0">
                <a:solidFill>
                  <a:schemeClr val="tx1"/>
                </a:solidFill>
              </a:rPr>
              <a:t>Can you </a:t>
            </a:r>
            <a:r>
              <a:rPr lang="en-US" u="sng" dirty="0" smtClean="0">
                <a:solidFill>
                  <a:schemeClr val="tx1"/>
                </a:solidFill>
              </a:rPr>
              <a:t>literally</a:t>
            </a:r>
            <a:r>
              <a:rPr lang="en-US" dirty="0" smtClean="0">
                <a:solidFill>
                  <a:schemeClr val="tx1"/>
                </a:solidFill>
              </a:rPr>
              <a:t> choose between two different paths in a wood?  </a:t>
            </a:r>
            <a:r>
              <a:rPr lang="en-US" dirty="0" smtClean="0">
                <a:solidFill>
                  <a:srgbClr val="FFFF00"/>
                </a:solidFill>
              </a:rPr>
              <a:t>YES!</a:t>
            </a:r>
          </a:p>
          <a:p>
            <a:pPr marL="457200" indent="-457200">
              <a:buAutoNum type="arabicPeriod"/>
            </a:pPr>
            <a:r>
              <a:rPr lang="en-US" dirty="0" smtClean="0">
                <a:solidFill>
                  <a:schemeClr val="tx1"/>
                </a:solidFill>
              </a:rPr>
              <a:t>Can you </a:t>
            </a:r>
            <a:r>
              <a:rPr lang="en-US" u="sng" dirty="0" smtClean="0">
                <a:solidFill>
                  <a:schemeClr val="tx1"/>
                </a:solidFill>
              </a:rPr>
              <a:t>figuratively</a:t>
            </a:r>
            <a:r>
              <a:rPr lang="en-US" dirty="0" smtClean="0">
                <a:solidFill>
                  <a:schemeClr val="tx1"/>
                </a:solidFill>
              </a:rPr>
              <a:t> choose between two different paths in life?  </a:t>
            </a:r>
            <a:r>
              <a:rPr lang="en-US" dirty="0" smtClean="0">
                <a:solidFill>
                  <a:srgbClr val="FFFF00"/>
                </a:solidFill>
              </a:rPr>
              <a:t>YES!</a:t>
            </a:r>
            <a:endParaRPr lang="en-US" dirty="0">
              <a:solidFill>
                <a:srgbClr val="FFFF00"/>
              </a:solidFill>
            </a:endParaRPr>
          </a:p>
          <a:p>
            <a:endParaRPr lang="en-US" i="1" dirty="0" smtClean="0">
              <a:solidFill>
                <a:schemeClr val="tx1"/>
              </a:solidFill>
            </a:endParaRPr>
          </a:p>
        </p:txBody>
      </p:sp>
    </p:spTree>
    <p:extLst>
      <p:ext uri="{BB962C8B-B14F-4D97-AF65-F5344CB8AC3E}">
        <p14:creationId xmlns:p14="http://schemas.microsoft.com/office/powerpoint/2010/main" val="18767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Doors as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1678311"/>
            <a:ext cx="9776310" cy="4507336"/>
          </a:xfrm>
          <a:prstGeom prst="rect">
            <a:avLst/>
          </a:prstGeom>
        </p:spPr>
      </p:pic>
    </p:spTree>
    <p:extLst>
      <p:ext uri="{BB962C8B-B14F-4D97-AF65-F5344CB8AC3E}">
        <p14:creationId xmlns:p14="http://schemas.microsoft.com/office/powerpoint/2010/main" val="361952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Function of Symbols</a:t>
            </a:r>
            <a:endParaRPr lang="en-US" dirty="0"/>
          </a:p>
        </p:txBody>
      </p:sp>
      <p:sp>
        <p:nvSpPr>
          <p:cNvPr id="3" name="Subtitle 2"/>
          <p:cNvSpPr>
            <a:spLocks noGrp="1"/>
          </p:cNvSpPr>
          <p:nvPr>
            <p:ph type="subTitle" idx="1"/>
          </p:nvPr>
        </p:nvSpPr>
        <p:spPr>
          <a:xfrm>
            <a:off x="695755" y="1520043"/>
            <a:ext cx="10533413" cy="4665604"/>
          </a:xfrm>
        </p:spPr>
        <p:txBody>
          <a:bodyPr>
            <a:normAutofit/>
          </a:bodyPr>
          <a:lstStyle/>
          <a:p>
            <a:r>
              <a:rPr lang="en-US" sz="2800" dirty="0" smtClean="0">
                <a:solidFill>
                  <a:schemeClr val="tx1"/>
                </a:solidFill>
              </a:rPr>
              <a:t>Paraphrasing John green:</a:t>
            </a:r>
          </a:p>
          <a:p>
            <a:endParaRPr lang="en-US" sz="2800" dirty="0" smtClean="0">
              <a:solidFill>
                <a:schemeClr val="tx1"/>
              </a:solidFill>
            </a:endParaRPr>
          </a:p>
          <a:p>
            <a:r>
              <a:rPr lang="en-US" sz="2800" i="1" dirty="0" smtClean="0">
                <a:solidFill>
                  <a:schemeClr val="tx1"/>
                </a:solidFill>
              </a:rPr>
              <a:t>The symbol of doors in frozen is important because they take the abstract idea of love and make the characters’ willingness to love (or not) observable.  and in doing so, the theme of love in frozen becomes not only clear </a:t>
            </a:r>
            <a:r>
              <a:rPr lang="en-US" sz="2800" i="1" dirty="0">
                <a:solidFill>
                  <a:schemeClr val="tx1"/>
                </a:solidFill>
              </a:rPr>
              <a:t> </a:t>
            </a:r>
            <a:r>
              <a:rPr lang="en-US" sz="2800" i="1" dirty="0" smtClean="0">
                <a:solidFill>
                  <a:schemeClr val="tx1"/>
                </a:solidFill>
              </a:rPr>
              <a:t>but also powerful.</a:t>
            </a:r>
          </a:p>
          <a:p>
            <a:endParaRPr lang="en-US" i="1" dirty="0">
              <a:solidFill>
                <a:schemeClr val="tx1"/>
              </a:solidFill>
            </a:endParaRPr>
          </a:p>
          <a:p>
            <a:endParaRPr lang="en-US" sz="2800" i="1" dirty="0">
              <a:solidFill>
                <a:schemeClr val="tx1"/>
              </a:solidFill>
            </a:endParaRPr>
          </a:p>
        </p:txBody>
      </p:sp>
    </p:spTree>
    <p:extLst>
      <p:ext uri="{BB962C8B-B14F-4D97-AF65-F5344CB8AC3E}">
        <p14:creationId xmlns:p14="http://schemas.microsoft.com/office/powerpoint/2010/main" val="391344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Function of Symbols</a:t>
            </a:r>
            <a:endParaRPr lang="en-US" dirty="0"/>
          </a:p>
        </p:txBody>
      </p:sp>
      <p:sp>
        <p:nvSpPr>
          <p:cNvPr id="3" name="Subtitle 2"/>
          <p:cNvSpPr>
            <a:spLocks noGrp="1"/>
          </p:cNvSpPr>
          <p:nvPr>
            <p:ph type="subTitle" idx="1"/>
          </p:nvPr>
        </p:nvSpPr>
        <p:spPr>
          <a:xfrm>
            <a:off x="695755" y="1520043"/>
            <a:ext cx="10533413" cy="4665604"/>
          </a:xfrm>
        </p:spPr>
        <p:txBody>
          <a:bodyPr/>
          <a:lstStyle/>
          <a:p>
            <a:r>
              <a:rPr lang="en-US" sz="2800" dirty="0" smtClean="0">
                <a:solidFill>
                  <a:schemeClr val="tx1"/>
                </a:solidFill>
              </a:rPr>
              <a:t>John green says it best:</a:t>
            </a:r>
          </a:p>
          <a:p>
            <a:endParaRPr lang="en-US" sz="2800" dirty="0" smtClean="0">
              <a:solidFill>
                <a:schemeClr val="tx1"/>
              </a:solidFill>
            </a:endParaRPr>
          </a:p>
          <a:p>
            <a:endParaRPr lang="en-US" sz="2800" dirty="0">
              <a:solidFill>
                <a:schemeClr val="tx1"/>
              </a:solidFill>
            </a:endParaRPr>
          </a:p>
          <a:p>
            <a:r>
              <a:rPr lang="en-US" sz="2800" i="1" dirty="0" smtClean="0">
                <a:solidFill>
                  <a:schemeClr val="tx1"/>
                </a:solidFill>
              </a:rPr>
              <a:t>“Symbols are important because they allow us to take something abstract and make it observable, and in doing so, It becomes more powerful.”</a:t>
            </a:r>
            <a:endParaRPr lang="en-US" i="1" dirty="0" smtClean="0">
              <a:solidFill>
                <a:schemeClr val="tx1"/>
              </a:solidFill>
            </a:endParaRPr>
          </a:p>
        </p:txBody>
      </p:sp>
    </p:spTree>
    <p:extLst>
      <p:ext uri="{BB962C8B-B14F-4D97-AF65-F5344CB8AC3E}">
        <p14:creationId xmlns:p14="http://schemas.microsoft.com/office/powerpoint/2010/main" val="154618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96" y="356261"/>
            <a:ext cx="10127136" cy="1163782"/>
          </a:xfrm>
        </p:spPr>
        <p:txBody>
          <a:bodyPr/>
          <a:lstStyle/>
          <a:p>
            <a:pPr algn="ctr"/>
            <a:r>
              <a:rPr lang="en-US" dirty="0" smtClean="0"/>
              <a:t>Practice with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sz="2800" dirty="0" smtClean="0">
              <a:solidFill>
                <a:schemeClr val="tx1"/>
              </a:solidFill>
            </a:endParaRPr>
          </a:p>
          <a:p>
            <a:endParaRPr lang="en-US" sz="2800" i="1" dirty="0">
              <a:solidFill>
                <a:schemeClr val="tx1"/>
              </a:solidFill>
            </a:endParaRPr>
          </a:p>
          <a:p>
            <a:pPr algn="ctr"/>
            <a:r>
              <a:rPr lang="en-US" sz="2800" i="1" dirty="0" smtClean="0">
                <a:solidFill>
                  <a:schemeClr val="tx1"/>
                </a:solidFill>
              </a:rPr>
              <a:t>For each of the following symbols, practice indicating the literal meaning or definition and the powerful figurative representation behind it.</a:t>
            </a:r>
          </a:p>
          <a:p>
            <a:pPr algn="ctr"/>
            <a:endParaRPr lang="en-US" sz="2800" i="1" dirty="0">
              <a:solidFill>
                <a:schemeClr val="tx1"/>
              </a:solidFill>
            </a:endParaRPr>
          </a:p>
          <a:p>
            <a:pPr algn="ctr"/>
            <a:r>
              <a:rPr lang="en-US" sz="2800" i="1" dirty="0" smtClean="0">
                <a:solidFill>
                  <a:schemeClr val="tx1"/>
                </a:solidFill>
              </a:rPr>
              <a:t>Here we go…</a:t>
            </a:r>
            <a:endParaRPr lang="en-US" i="1" dirty="0" smtClean="0">
              <a:solidFill>
                <a:schemeClr val="tx1"/>
              </a:solidFill>
            </a:endParaRPr>
          </a:p>
        </p:txBody>
      </p:sp>
    </p:spTree>
    <p:extLst>
      <p:ext uri="{BB962C8B-B14F-4D97-AF65-F5344CB8AC3E}">
        <p14:creationId xmlns:p14="http://schemas.microsoft.com/office/powerpoint/2010/main" val="23264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#1</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303" y="1654954"/>
            <a:ext cx="3512316" cy="4395782"/>
          </a:xfrm>
          <a:prstGeom prst="rect">
            <a:avLst/>
          </a:prstGeom>
        </p:spPr>
      </p:pic>
    </p:spTree>
    <p:extLst>
      <p:ext uri="{BB962C8B-B14F-4D97-AF65-F5344CB8AC3E}">
        <p14:creationId xmlns:p14="http://schemas.microsoft.com/office/powerpoint/2010/main" val="262128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96" y="356261"/>
            <a:ext cx="10127136" cy="1163782"/>
          </a:xfrm>
        </p:spPr>
        <p:txBody>
          <a:bodyPr/>
          <a:lstStyle/>
          <a:p>
            <a:pPr algn="ctr"/>
            <a:r>
              <a:rPr lang="en-US" dirty="0" smtClean="0"/>
              <a:t>Practice with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sz="2800" dirty="0" smtClean="0">
              <a:solidFill>
                <a:schemeClr val="tx1"/>
              </a:solidFill>
            </a:endParaRPr>
          </a:p>
          <a:p>
            <a:pPr algn="ctr"/>
            <a:r>
              <a:rPr lang="en-US" sz="3200" i="1" u="sng" dirty="0" smtClean="0">
                <a:solidFill>
                  <a:schemeClr val="tx1"/>
                </a:solidFill>
              </a:rPr>
              <a:t>Rule #1</a:t>
            </a:r>
            <a:r>
              <a:rPr lang="en-US" sz="3200" i="1" dirty="0" smtClean="0">
                <a:solidFill>
                  <a:schemeClr val="tx1"/>
                </a:solidFill>
              </a:rPr>
              <a:t>: by presenting the same literal object in a different way, it can greatly change the symbolic meaning.</a:t>
            </a:r>
            <a:endParaRPr lang="en-US" sz="3200" i="1" dirty="0">
              <a:solidFill>
                <a:schemeClr val="tx1"/>
              </a:solidFill>
            </a:endParaRPr>
          </a:p>
        </p:txBody>
      </p:sp>
    </p:spTree>
    <p:extLst>
      <p:ext uri="{BB962C8B-B14F-4D97-AF65-F5344CB8AC3E}">
        <p14:creationId xmlns:p14="http://schemas.microsoft.com/office/powerpoint/2010/main" val="415759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#2</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223" y="1635446"/>
            <a:ext cx="8122024" cy="4665844"/>
          </a:xfrm>
          <a:prstGeom prst="rect">
            <a:avLst/>
          </a:prstGeom>
        </p:spPr>
      </p:pic>
    </p:spTree>
    <p:extLst>
      <p:ext uri="{BB962C8B-B14F-4D97-AF65-F5344CB8AC3E}">
        <p14:creationId xmlns:p14="http://schemas.microsoft.com/office/powerpoint/2010/main" val="322859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96" y="356261"/>
            <a:ext cx="10127136" cy="1163782"/>
          </a:xfrm>
        </p:spPr>
        <p:txBody>
          <a:bodyPr/>
          <a:lstStyle/>
          <a:p>
            <a:pPr algn="ctr"/>
            <a:r>
              <a:rPr lang="en-US" dirty="0" smtClean="0"/>
              <a:t>Practice with Symbols</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sz="2800" dirty="0" smtClean="0">
              <a:solidFill>
                <a:schemeClr val="tx1"/>
              </a:solidFill>
            </a:endParaRPr>
          </a:p>
          <a:p>
            <a:pPr algn="ctr"/>
            <a:endParaRPr lang="en-US" i="1" u="sng" dirty="0" smtClean="0">
              <a:solidFill>
                <a:schemeClr val="tx1"/>
              </a:solidFill>
            </a:endParaRPr>
          </a:p>
          <a:p>
            <a:pPr algn="ctr"/>
            <a:endParaRPr lang="en-US" i="1" u="sng" dirty="0">
              <a:solidFill>
                <a:schemeClr val="tx1"/>
              </a:solidFill>
            </a:endParaRPr>
          </a:p>
          <a:p>
            <a:pPr algn="ctr"/>
            <a:endParaRPr lang="en-US" i="1" u="sng" dirty="0" smtClean="0">
              <a:solidFill>
                <a:schemeClr val="tx1"/>
              </a:solidFill>
            </a:endParaRPr>
          </a:p>
          <a:p>
            <a:pPr algn="ctr"/>
            <a:r>
              <a:rPr lang="en-US" sz="3600" i="1" u="sng" dirty="0" smtClean="0">
                <a:solidFill>
                  <a:schemeClr val="tx1"/>
                </a:solidFill>
              </a:rPr>
              <a:t>Rule #2</a:t>
            </a:r>
            <a:r>
              <a:rPr lang="en-US" sz="3600" i="1" dirty="0" smtClean="0">
                <a:solidFill>
                  <a:schemeClr val="tx1"/>
                </a:solidFill>
              </a:rPr>
              <a:t>: likewise, the same symbol can produce very contrasting feelings for different people.  The ambiguity of symbols make life complicated.</a:t>
            </a:r>
            <a:endParaRPr lang="en-US" sz="3600" i="1" dirty="0">
              <a:solidFill>
                <a:schemeClr val="tx1"/>
              </a:solidFill>
            </a:endParaRPr>
          </a:p>
        </p:txBody>
      </p:sp>
    </p:spTree>
    <p:extLst>
      <p:ext uri="{BB962C8B-B14F-4D97-AF65-F5344CB8AC3E}">
        <p14:creationId xmlns:p14="http://schemas.microsoft.com/office/powerpoint/2010/main" val="139038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356261"/>
            <a:ext cx="9176577" cy="1163782"/>
          </a:xfrm>
        </p:spPr>
        <p:txBody>
          <a:bodyPr/>
          <a:lstStyle/>
          <a:p>
            <a:pPr algn="ctr"/>
            <a:r>
              <a:rPr lang="en-US" dirty="0" smtClean="0"/>
              <a:t>Example #3</a:t>
            </a:r>
            <a:endParaRPr lang="en-US" dirty="0"/>
          </a:p>
        </p:txBody>
      </p:sp>
      <p:sp>
        <p:nvSpPr>
          <p:cNvPr id="3" name="Subtitle 2"/>
          <p:cNvSpPr>
            <a:spLocks noGrp="1"/>
          </p:cNvSpPr>
          <p:nvPr>
            <p:ph type="subTitle" idx="1"/>
          </p:nvPr>
        </p:nvSpPr>
        <p:spPr>
          <a:xfrm>
            <a:off x="695755" y="1520043"/>
            <a:ext cx="10533413" cy="4665604"/>
          </a:xfrm>
        </p:spPr>
        <p:txBody>
          <a:bodyPr/>
          <a:lstStyle/>
          <a:p>
            <a:endParaRPr lang="en-US" i="1"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25" y="1520043"/>
            <a:ext cx="8502271" cy="4781774"/>
          </a:xfrm>
          <a:prstGeom prst="rect">
            <a:avLst/>
          </a:prstGeom>
        </p:spPr>
      </p:pic>
    </p:spTree>
    <p:extLst>
      <p:ext uri="{BB962C8B-B14F-4D97-AF65-F5344CB8AC3E}">
        <p14:creationId xmlns:p14="http://schemas.microsoft.com/office/powerpoint/2010/main" val="253221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747</TotalTime>
  <Words>388</Words>
  <Application>Microsoft Office PowerPoint</Application>
  <PresentationFormat>Widescreen</PresentationFormat>
  <Paragraphs>83</Paragraphs>
  <Slides>21</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Metaphors vs. Symbols</vt:lpstr>
      <vt:lpstr>How do I know?</vt:lpstr>
      <vt:lpstr>Function of Symbols</vt:lpstr>
      <vt:lpstr>Practice with Symbols</vt:lpstr>
      <vt:lpstr>Example #1</vt:lpstr>
      <vt:lpstr>Practice with Symbols</vt:lpstr>
      <vt:lpstr>Example #2</vt:lpstr>
      <vt:lpstr>Practice with Symbols</vt:lpstr>
      <vt:lpstr>Example #3</vt:lpstr>
      <vt:lpstr>Practice with Symbols</vt:lpstr>
      <vt:lpstr>Example #4</vt:lpstr>
      <vt:lpstr>Common Symbols</vt:lpstr>
      <vt:lpstr>Example #5</vt:lpstr>
      <vt:lpstr>Example #6</vt:lpstr>
      <vt:lpstr>Doors as symbols</vt:lpstr>
      <vt:lpstr>Doors as symbols</vt:lpstr>
      <vt:lpstr>Doors as symbols</vt:lpstr>
      <vt:lpstr>Doors as symbols</vt:lpstr>
      <vt:lpstr>Doors as symbols</vt:lpstr>
      <vt:lpstr>Doors as symbols</vt:lpstr>
      <vt:lpstr>Function of Symbols</vt:lpstr>
    </vt:vector>
  </TitlesOfParts>
  <Company>Utica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Symbolism</dc:title>
  <dc:creator>SPEAR, JUSTIN</dc:creator>
  <cp:lastModifiedBy>SPEAR, JUSTIN</cp:lastModifiedBy>
  <cp:revision>28</cp:revision>
  <dcterms:created xsi:type="dcterms:W3CDTF">2017-09-22T09:57:41Z</dcterms:created>
  <dcterms:modified xsi:type="dcterms:W3CDTF">2019-09-20T16:21:00Z</dcterms:modified>
</cp:coreProperties>
</file>